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2" r:id="rId2"/>
    <p:sldId id="280" r:id="rId3"/>
    <p:sldId id="275" r:id="rId4"/>
    <p:sldId id="305" r:id="rId5"/>
    <p:sldId id="306" r:id="rId6"/>
    <p:sldId id="281" r:id="rId7"/>
    <p:sldId id="307" r:id="rId8"/>
    <p:sldId id="282" r:id="rId9"/>
    <p:sldId id="277" r:id="rId10"/>
    <p:sldId id="279" r:id="rId11"/>
    <p:sldId id="304" r:id="rId12"/>
    <p:sldId id="308" r:id="rId13"/>
    <p:sldId id="322" r:id="rId14"/>
    <p:sldId id="321" r:id="rId15"/>
    <p:sldId id="309" r:id="rId16"/>
    <p:sldId id="312" r:id="rId17"/>
    <p:sldId id="310" r:id="rId18"/>
    <p:sldId id="313" r:id="rId19"/>
    <p:sldId id="311" r:id="rId20"/>
    <p:sldId id="314" r:id="rId21"/>
    <p:sldId id="315" r:id="rId22"/>
    <p:sldId id="317" r:id="rId23"/>
    <p:sldId id="316" r:id="rId24"/>
    <p:sldId id="319" r:id="rId25"/>
    <p:sldId id="320" r:id="rId26"/>
    <p:sldId id="283" r:id="rId27"/>
    <p:sldId id="301" r:id="rId28"/>
    <p:sldId id="268" r:id="rId29"/>
    <p:sldId id="26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F4F"/>
    <a:srgbClr val="3D3D3D"/>
    <a:srgbClr val="F3DFBA"/>
    <a:srgbClr val="584C46"/>
    <a:srgbClr val="867A6C"/>
    <a:srgbClr val="A1978B"/>
    <a:srgbClr val="F08820"/>
    <a:srgbClr val="F5B96D"/>
    <a:srgbClr val="F0CAB6"/>
    <a:srgbClr val="090C1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1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66" y="9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6345B-89A3-4E9F-9CCB-1C87969927AD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21A12-E827-40B0-BFDE-BB650337E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43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21A12-E827-40B0-BFDE-BB650337EE9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250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21A12-E827-40B0-BFDE-BB650337EE9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592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21A12-E827-40B0-BFDE-BB650337EE9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884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21A12-E827-40B0-BFDE-BB650337EE9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699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21A12-E827-40B0-BFDE-BB650337EE9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787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21A12-E827-40B0-BFDE-BB650337EE9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472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21A12-E827-40B0-BFDE-BB650337EE9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277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나눔스퀘어_ac" panose="020B0600000101010101" pitchFamily="50" charset="-127"/>
              </a:defRPr>
            </a:lvl1pPr>
          </a:lstStyle>
          <a:p>
            <a:fld id="{9A99C481-D572-4747-A891-2FA4D5DEC8C5}" type="datetimeFigureOut">
              <a:rPr lang="ko-KR" altLang="en-US" smtClean="0"/>
              <a:pPr/>
              <a:t>2021-05-11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나눔스퀘어_ac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나눔스퀘어_ac" panose="020B0600000101010101" pitchFamily="50" charset="-127"/>
              </a:defRPr>
            </a:lvl1pPr>
          </a:lstStyle>
          <a:p>
            <a:fld id="{D515572D-DCC5-4511-A3D5-618DAD61789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나눔스퀘어_ac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나눔스퀘어_ac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나눔스퀘어_ac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나눔스퀘어_ac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스퀘어_ac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10735C-E88D-490F-B3C1-30B3BE73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EFE873-F8B5-43B0-B219-25011FE8D65D}"/>
              </a:ext>
            </a:extLst>
          </p:cNvPr>
          <p:cNvSpPr/>
          <p:nvPr/>
        </p:nvSpPr>
        <p:spPr>
          <a:xfrm>
            <a:off x="838200" y="2680732"/>
            <a:ext cx="10528300" cy="1496537"/>
          </a:xfrm>
          <a:prstGeom prst="rect">
            <a:avLst/>
          </a:prstGeom>
          <a:solidFill>
            <a:schemeClr val="accent4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CE6D2-4747-4B13-B901-C0D448EC8D84}"/>
              </a:ext>
            </a:extLst>
          </p:cNvPr>
          <p:cNvSpPr txBox="1"/>
          <p:nvPr/>
        </p:nvSpPr>
        <p:spPr>
          <a:xfrm>
            <a:off x="2019341" y="2680732"/>
            <a:ext cx="81660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>
                <a:solidFill>
                  <a:schemeClr val="accent1"/>
                </a:solidFill>
                <a:latin typeface="+mj-lt"/>
                <a:ea typeface="나눔스퀘어_ac" panose="020B0600000101010101" pitchFamily="50" charset="-127"/>
              </a:rPr>
              <a:t>RES NETs</a:t>
            </a:r>
          </a:p>
          <a:p>
            <a:pPr algn="ctr"/>
            <a:r>
              <a:rPr lang="en-US" altLang="ko-KR" sz="3000" i="1" dirty="0">
                <a:solidFill>
                  <a:schemeClr val="accent1"/>
                </a:solidFill>
                <a:ea typeface="나눔스퀘어_ac" panose="020B0600000101010101" pitchFamily="50" charset="-127"/>
                <a:cs typeface="Aparajita" panose="02020603050405020304" pitchFamily="18" charset="0"/>
              </a:rPr>
              <a:t>Deep Residual Learning for Image Recognition</a:t>
            </a:r>
            <a:endParaRPr lang="ko-KR" altLang="en-US" sz="3000" i="1" dirty="0">
              <a:solidFill>
                <a:schemeClr val="accent1"/>
              </a:solidFill>
              <a:ea typeface="나눔스퀘어_ac" panose="020B0600000101010101" pitchFamily="50" charset="-127"/>
              <a:cs typeface="Aparajita" panose="02020603050405020304" pitchFamily="18" charset="0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5ADE8F7E-E602-454D-9005-3DC5C24B248D}"/>
              </a:ext>
            </a:extLst>
          </p:cNvPr>
          <p:cNvSpPr/>
          <p:nvPr/>
        </p:nvSpPr>
        <p:spPr>
          <a:xfrm>
            <a:off x="838200" y="2311400"/>
            <a:ext cx="10528300" cy="2235200"/>
          </a:xfrm>
          <a:prstGeom prst="bracketPair">
            <a:avLst>
              <a:gd name="adj" fmla="val 12122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6DD55-5788-46EF-B2F4-2C87FA99E444}"/>
              </a:ext>
            </a:extLst>
          </p:cNvPr>
          <p:cNvSpPr txBox="1"/>
          <p:nvPr/>
        </p:nvSpPr>
        <p:spPr>
          <a:xfrm flipH="1">
            <a:off x="4454581" y="2311400"/>
            <a:ext cx="3282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3D3D3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컴퓨터정보통신공학과 김채원</a:t>
            </a:r>
          </a:p>
        </p:txBody>
      </p:sp>
    </p:spTree>
    <p:extLst>
      <p:ext uri="{BB962C8B-B14F-4D97-AF65-F5344CB8AC3E}">
        <p14:creationId xmlns:p14="http://schemas.microsoft.com/office/powerpoint/2010/main" val="1323696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430">
        <p159:morph option="byObject"/>
      </p:transition>
    </mc:Choice>
    <mc:Fallback xmlns="">
      <p:transition advTm="43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AD149D-95BB-40E6-83A5-B1E74A22C774}"/>
              </a:ext>
            </a:extLst>
          </p:cNvPr>
          <p:cNvSpPr txBox="1"/>
          <p:nvPr/>
        </p:nvSpPr>
        <p:spPr>
          <a:xfrm>
            <a:off x="5269491" y="735955"/>
            <a:ext cx="1653018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b="1" dirty="0">
                <a:solidFill>
                  <a:srgbClr val="3D3D3D"/>
                </a:solidFill>
                <a:ea typeface="나눔스퀘어_ac" panose="020B0600000101010101" pitchFamily="50" charset="-127"/>
              </a:rPr>
              <a:t>!</a:t>
            </a:r>
            <a:endParaRPr lang="ko-KR" altLang="en-US" sz="34400" b="1" dirty="0">
              <a:solidFill>
                <a:srgbClr val="3D3D3D"/>
              </a:solidFill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706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AD149D-95BB-40E6-83A5-B1E74A22C774}"/>
              </a:ext>
            </a:extLst>
          </p:cNvPr>
          <p:cNvSpPr txBox="1"/>
          <p:nvPr/>
        </p:nvSpPr>
        <p:spPr>
          <a:xfrm>
            <a:off x="5678816" y="363816"/>
            <a:ext cx="8931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 dirty="0">
                <a:solidFill>
                  <a:srgbClr val="3D3D3D"/>
                </a:solidFill>
                <a:ea typeface="나눔스퀘어_ac" panose="020B0600000101010101" pitchFamily="50" charset="-127"/>
              </a:rPr>
              <a:t>!</a:t>
            </a:r>
            <a:endParaRPr lang="ko-KR" altLang="en-US" sz="16600" b="1" dirty="0">
              <a:solidFill>
                <a:srgbClr val="3D3D3D"/>
              </a:solidFill>
              <a:ea typeface="나눔스퀘어_ac" panose="020B0600000101010101" pitchFamily="50" charset="-127"/>
            </a:endParaRPr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0915BA55-F9FD-4010-93CC-8096A2A388B1}"/>
              </a:ext>
            </a:extLst>
          </p:cNvPr>
          <p:cNvSpPr/>
          <p:nvPr/>
        </p:nvSpPr>
        <p:spPr>
          <a:xfrm>
            <a:off x="2900915" y="3429000"/>
            <a:ext cx="6390169" cy="2929270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1B7C15-E593-42D6-86B2-4053580A139D}"/>
              </a:ext>
            </a:extLst>
          </p:cNvPr>
          <p:cNvSpPr txBox="1"/>
          <p:nvPr/>
        </p:nvSpPr>
        <p:spPr>
          <a:xfrm>
            <a:off x="3343240" y="4355026"/>
            <a:ext cx="55643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ea typeface="나눔스퀘어_ac" panose="020B0600000101010101" pitchFamily="50" charset="-127"/>
              </a:rPr>
              <a:t>Network</a:t>
            </a:r>
            <a:r>
              <a:rPr lang="ko-KR" altLang="en-US" sz="3200" spc="-150" dirty="0">
                <a:ea typeface="나눔스퀘어_ac" panose="020B0600000101010101" pitchFamily="50" charset="-127"/>
              </a:rPr>
              <a:t>의 깊이가 깊어질수록</a:t>
            </a:r>
            <a:endParaRPr lang="en-US" altLang="ko-KR" sz="3200" spc="-150" dirty="0"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3200" spc="-150" dirty="0">
                <a:ea typeface="나눔스퀘어_ac" panose="020B0600000101010101" pitchFamily="50" charset="-127"/>
              </a:rPr>
              <a:t>성능이 향상되기만 하는 것은 아니다</a:t>
            </a:r>
          </a:p>
        </p:txBody>
      </p:sp>
    </p:spTree>
    <p:extLst>
      <p:ext uri="{BB962C8B-B14F-4D97-AF65-F5344CB8AC3E}">
        <p14:creationId xmlns:p14="http://schemas.microsoft.com/office/powerpoint/2010/main" val="571400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482074" y="956930"/>
            <a:ext cx="11709926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본 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80290" y="1249490"/>
            <a:ext cx="11174826" cy="19177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Network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깊이가 깊어질수록 오히려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degradation problem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발생할 수 있다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vanishing / exploding gradient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발생하여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error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발생률↑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accuracy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↓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vanishing gradient(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기울기 소실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algn="just">
              <a:lnSpc>
                <a:spcPct val="12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exploding gradient(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기울기 폭주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770242-30CC-4C2B-A006-137A40D91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30" t="51696" r="13422" b="24678"/>
          <a:stretch/>
        </p:blipFill>
        <p:spPr>
          <a:xfrm>
            <a:off x="1584194" y="3429000"/>
            <a:ext cx="9367017" cy="319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49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482074" y="956930"/>
            <a:ext cx="11709926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본 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82904" y="1578812"/>
            <a:ext cx="11174826" cy="30257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multi layer perceptron</a:t>
            </a:r>
          </a:p>
          <a:p>
            <a:pPr marL="457200" indent="-457200" algn="just">
              <a:lnSpc>
                <a:spcPct val="120000"/>
              </a:lnSpc>
              <a:buAutoNum type="arabicParenR"/>
            </a:pP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입력값을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넣어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출력값을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얻음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 algn="just">
              <a:lnSpc>
                <a:spcPct val="120000"/>
              </a:lnSpc>
              <a:buAutoNum type="arabicParenR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뉴런의 오차를 얻음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 algn="just">
              <a:lnSpc>
                <a:spcPct val="120000"/>
              </a:lnSpc>
              <a:buAutoNum type="arabicParenR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가중치 갱신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반복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F0060-01B2-4AFB-B4D3-D5B46347912E}"/>
              </a:ext>
            </a:extLst>
          </p:cNvPr>
          <p:cNvSpPr txBox="1"/>
          <p:nvPr/>
        </p:nvSpPr>
        <p:spPr>
          <a:xfrm>
            <a:off x="745147" y="1156842"/>
            <a:ext cx="5053306" cy="1096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vanishing gradient(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기울기 소실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algn="just">
              <a:lnSpc>
                <a:spcPct val="120000"/>
              </a:lnSpc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exploding gradient(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기울기 폭주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DEFDCE8-A270-4DAC-8C22-30850AC82589}"/>
              </a:ext>
            </a:extLst>
          </p:cNvPr>
          <p:cNvCxnSpPr/>
          <p:nvPr/>
        </p:nvCxnSpPr>
        <p:spPr>
          <a:xfrm>
            <a:off x="745147" y="2420673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67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482074" y="956930"/>
            <a:ext cx="11709926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본 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80290" y="1249490"/>
            <a:ext cx="11174826" cy="19177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Network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깊이가 깊어질수록 오히려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degradation problem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발생할 수 있다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vanishing / exploding gradient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발생하여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error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발생률↑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accuracy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↓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vanishing gradient(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기울기 소실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algn="just">
              <a:lnSpc>
                <a:spcPct val="12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exploding gradient(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기울기 폭주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770242-30CC-4C2B-A006-137A40D91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30" t="51696" r="13422" b="24678"/>
          <a:stretch/>
        </p:blipFill>
        <p:spPr>
          <a:xfrm>
            <a:off x="1584194" y="3429000"/>
            <a:ext cx="9367017" cy="319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3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482074" y="956930"/>
            <a:ext cx="11709926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본 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ea typeface="나눔스퀘어_ac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97A5FA-352E-40D9-B638-E3948DB24052}"/>
                  </a:ext>
                </a:extLst>
              </p:cNvPr>
              <p:cNvSpPr txBox="1"/>
              <p:nvPr/>
            </p:nvSpPr>
            <p:spPr>
              <a:xfrm>
                <a:off x="680290" y="1249490"/>
                <a:ext cx="11174826" cy="8081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residual block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을 이용해 네트워크의 최적화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(optimization) 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난이도를 낮춘다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  <a:endPara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실제로 내재한 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mapping 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인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ko-KR" alt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𝓍</m:t>
                    </m:r>
                    <m:r>
                      <a:rPr lang="en-US" altLang="ko-KR" sz="2000" dirty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 곧바로 학습하는 것은 어려우므로 대신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dPr>
                      <m:e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𝓍</m:t>
                        </m:r>
                      </m:e>
                    </m:d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ko-KR" alt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𝓍</m:t>
                    </m:r>
                    <m:r>
                      <a:rPr lang="en-US" altLang="ko-KR" sz="2000" dirty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)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−</m:t>
                    </m:r>
                    <m:r>
                      <a:rPr lang="ko-KR" alt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𝓍</m:t>
                    </m:r>
                  </m:oMath>
                </a14:m>
                <a:r>
                  <a:rPr lang="ko-KR" altLang="en-US" sz="20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학습한다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97A5FA-352E-40D9-B638-E3948DB24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90" y="1249490"/>
                <a:ext cx="11174826" cy="808170"/>
              </a:xfrm>
              <a:prstGeom prst="rect">
                <a:avLst/>
              </a:prstGeom>
              <a:blipFill>
                <a:blip r:embed="rId2"/>
                <a:stretch>
                  <a:fillRect l="-600" b="-127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7706A86C-1DF4-4D72-AAB1-F5CC5116A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3" t="34251" r="10263" b="13954"/>
          <a:stretch/>
        </p:blipFill>
        <p:spPr>
          <a:xfrm>
            <a:off x="647191" y="2240633"/>
            <a:ext cx="11241024" cy="42547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95C3D0-47CE-45E2-8338-96B33538D21D}"/>
                  </a:ext>
                </a:extLst>
              </p:cNvPr>
              <p:cNvSpPr txBox="1"/>
              <p:nvPr/>
            </p:nvSpPr>
            <p:spPr>
              <a:xfrm>
                <a:off x="5042850" y="5104641"/>
                <a:ext cx="2954134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𝓍</m:t>
                          </m:r>
                        </m:e>
                      </m:d>
                      <m:r>
                        <a:rPr lang="en-US" altLang="ko-KR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95C3D0-47CE-45E2-8338-96B33538D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850" y="5104641"/>
                <a:ext cx="295413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554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482074" y="956930"/>
            <a:ext cx="11709926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본 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ea typeface="나눔스퀘어_ac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97A5FA-352E-40D9-B638-E3948DB24052}"/>
                  </a:ext>
                </a:extLst>
              </p:cNvPr>
              <p:cNvSpPr txBox="1"/>
              <p:nvPr/>
            </p:nvSpPr>
            <p:spPr>
              <a:xfrm>
                <a:off x="5726522" y="2579280"/>
                <a:ext cx="6261586" cy="265636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dPr>
                      <m:e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𝓍</m:t>
                        </m:r>
                      </m:e>
                    </m:d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ko-KR" alt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𝓍</m:t>
                    </m:r>
                  </m:oMath>
                </a14:m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 학습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just">
                  <a:lnSpc>
                    <a:spcPct val="120000"/>
                  </a:lnSpc>
                </a:pP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marL="342900" indent="-3429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역전파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과정에서 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identity mapping </a:t>
                </a:r>
                <a14:m>
                  <m:oMath xmlns:m="http://schemas.openxmlformats.org/officeDocument/2006/math">
                    <m:r>
                      <a:rPr lang="ko-KR" alt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𝓍</m:t>
                    </m:r>
                  </m:oMath>
                </a14:m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 미분하면 적어도 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1 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이상의 값이 나오므로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네트워크가 깊더라도 이전보다 안정적인 학습 가능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marL="342900" indent="-3429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Parameter 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추가되지 않아 복잡해지지 않음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marL="342900" indent="-3429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깊이가 깊어질수록 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accuracy 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높아지게 함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97A5FA-352E-40D9-B638-E3948DB24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522" y="2579280"/>
                <a:ext cx="6261586" cy="2656368"/>
              </a:xfrm>
              <a:prstGeom prst="rect">
                <a:avLst/>
              </a:prstGeom>
              <a:blipFill>
                <a:blip r:embed="rId2"/>
                <a:stretch>
                  <a:fillRect l="-875" r="-973" b="-3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33AFE9C-8E7B-4D7A-A4EC-6D8F8716F06D}"/>
              </a:ext>
            </a:extLst>
          </p:cNvPr>
          <p:cNvSpPr txBox="1"/>
          <p:nvPr/>
        </p:nvSpPr>
        <p:spPr>
          <a:xfrm>
            <a:off x="745147" y="1230976"/>
            <a:ext cx="3152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Shortcut connection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31BAF6A-C116-48CD-9BB8-C9376CB28AE7}"/>
              </a:ext>
            </a:extLst>
          </p:cNvPr>
          <p:cNvCxnSpPr/>
          <p:nvPr/>
        </p:nvCxnSpPr>
        <p:spPr>
          <a:xfrm>
            <a:off x="745147" y="2040845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AB408C6-F164-43E0-A42C-EE44A40B1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60" t="34251" r="10263" b="13954"/>
          <a:stretch/>
        </p:blipFill>
        <p:spPr>
          <a:xfrm>
            <a:off x="745147" y="2327495"/>
            <a:ext cx="4777483" cy="37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5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482074" y="956930"/>
            <a:ext cx="11709926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본 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ea typeface="나눔스퀘어_ac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DD33D6-0BDE-4F67-8A04-FEAEF11DB0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48" t="32281" r="14210" b="13953"/>
          <a:stretch/>
        </p:blipFill>
        <p:spPr>
          <a:xfrm>
            <a:off x="1238718" y="2239351"/>
            <a:ext cx="10196637" cy="41481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A57BF-504D-483B-BC4F-D981A6A34B6F}"/>
                  </a:ext>
                </a:extLst>
              </p:cNvPr>
              <p:cNvSpPr txBox="1"/>
              <p:nvPr/>
            </p:nvSpPr>
            <p:spPr>
              <a:xfrm>
                <a:off x="698968" y="1246669"/>
                <a:ext cx="6261586" cy="80970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기본적으로 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identity mapping </a:t>
                </a:r>
                <a14:m>
                  <m:oMath xmlns:m="http://schemas.openxmlformats.org/officeDocument/2006/math">
                    <m:r>
                      <a:rPr lang="ko-KR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𝓍</m:t>
                    </m:r>
                  </m:oMath>
                </a14:m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항상 추가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lvl="1" algn="just">
                  <a:lnSpc>
                    <a:spcPct val="120000"/>
                  </a:lnSpc>
                </a:pP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- 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이전 </a:t>
                </a:r>
                <a:r>
                  <a:rPr lang="ko-KR" altLang="en-US" sz="20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입력값을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그대로 </a:t>
                </a:r>
                <a:r>
                  <a:rPr lang="ko-KR" altLang="en-US" sz="20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출력값에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20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더해줌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A57BF-504D-483B-BC4F-D981A6A34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68" y="1246669"/>
                <a:ext cx="6261586" cy="809709"/>
              </a:xfrm>
              <a:prstGeom prst="rect">
                <a:avLst/>
              </a:prstGeom>
              <a:blipFill>
                <a:blip r:embed="rId3"/>
                <a:stretch>
                  <a:fillRect l="-876" b="-1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504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482074" y="956930"/>
            <a:ext cx="11709926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본 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ea typeface="나눔스퀘어_ac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97A5FA-352E-40D9-B638-E3948DB24052}"/>
                  </a:ext>
                </a:extLst>
              </p:cNvPr>
              <p:cNvSpPr txBox="1"/>
              <p:nvPr/>
            </p:nvSpPr>
            <p:spPr>
              <a:xfrm>
                <a:off x="5726522" y="2696827"/>
                <a:ext cx="6261586" cy="228703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𝓍</m:t>
                    </m:r>
                  </m:oMath>
                </a14:m>
                <a:r>
                  <a:rPr lang="en-US" altLang="ko-KR" sz="2000" i="1" dirty="0">
                    <a:latin typeface="Cambria Math" panose="02040503050406030204" pitchFamily="18" charset="0"/>
                    <a:ea typeface="나눔스퀘어_ac" panose="020B0600000101010101" pitchFamily="50" charset="-127"/>
                  </a:rPr>
                  <a:t>)</a:t>
                </a:r>
              </a:p>
              <a:p>
                <a:pPr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i="1" dirty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y</m:t>
                    </m:r>
                    <m:r>
                      <a:rPr lang="en-US" altLang="ko-KR" sz="2000" dirty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=</m:t>
                    </m:r>
                  </m:oMath>
                </a14:m>
                <a:r>
                  <a:rPr lang="en-US" altLang="ko-KR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dPr>
                      <m:e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𝓍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{</m:t>
                        </m:r>
                        <m:sSub>
                          <m:sSub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ko-KR" alt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𝓍</m:t>
                    </m:r>
                  </m:oMath>
                </a14:m>
                <a:endPara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just">
                  <a:lnSpc>
                    <a:spcPct val="120000"/>
                  </a:lnSpc>
                </a:pP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marL="342900" indent="-3429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dPr>
                      <m:e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𝓍</m:t>
                        </m:r>
                      </m:e>
                    </m:d>
                  </m:oMath>
                </a14:m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가 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multi layer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일 때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즉</a:t>
                </a:r>
                <a:r>
                  <a:rPr lang="en-US" altLang="ko-KR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dPr>
                      <m:e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𝓍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ko-KR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일 때만 효과적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marL="800100" lvl="1" indent="-342900" algn="just">
                  <a:lnSpc>
                    <a:spcPct val="12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dPr>
                      <m:e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𝓍</m:t>
                        </m:r>
                      </m:e>
                    </m:d>
                  </m:oMath>
                </a14:m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가 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single layer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이면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i="1" dirty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y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𝓍</m:t>
                    </m:r>
                  </m:oMath>
                </a14:m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+</a:t>
                </a:r>
                <a:r>
                  <a:rPr lang="ko-KR" alt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𝓍</m:t>
                    </m:r>
                  </m:oMath>
                </a14:m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이므로 별다른 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advantage 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없음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97A5FA-352E-40D9-B638-E3948DB24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522" y="2696827"/>
                <a:ext cx="6261586" cy="2287036"/>
              </a:xfrm>
              <a:prstGeom prst="rect">
                <a:avLst/>
              </a:prstGeom>
              <a:blipFill>
                <a:blip r:embed="rId2"/>
                <a:stretch>
                  <a:fillRect l="-875" t="-266" r="-973" b="-37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FAB408C6-F164-43E0-A42C-EE44A40B1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60" t="34251" r="10263" b="13954"/>
          <a:stretch/>
        </p:blipFill>
        <p:spPr>
          <a:xfrm>
            <a:off x="745147" y="1947962"/>
            <a:ext cx="4777483" cy="37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31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482074" y="956930"/>
            <a:ext cx="11709926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본 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ea typeface="나눔스퀘어_ac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3D4BD2-6FFD-4E37-BCD7-7711F9557D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4" t="12011" r="53095" b="8079"/>
          <a:stretch/>
        </p:blipFill>
        <p:spPr>
          <a:xfrm>
            <a:off x="1620870" y="2147346"/>
            <a:ext cx="3884164" cy="44799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A682787-3B6D-4C49-A4AF-F27651B06B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87" t="24634" r="53816" b="4562"/>
          <a:stretch/>
        </p:blipFill>
        <p:spPr>
          <a:xfrm>
            <a:off x="6686967" y="2284978"/>
            <a:ext cx="4148746" cy="42047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7AFA78-D3DD-4DB5-A1A0-CFAB7569CC7F}"/>
              </a:ext>
            </a:extLst>
          </p:cNvPr>
          <p:cNvSpPr txBox="1"/>
          <p:nvPr/>
        </p:nvSpPr>
        <p:spPr>
          <a:xfrm>
            <a:off x="745147" y="1230976"/>
            <a:ext cx="3316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Network Architecture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F3C368-007B-4014-BA4C-E697CDB1D0BC}"/>
              </a:ext>
            </a:extLst>
          </p:cNvPr>
          <p:cNvCxnSpPr/>
          <p:nvPr/>
        </p:nvCxnSpPr>
        <p:spPr>
          <a:xfrm>
            <a:off x="745147" y="2040845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316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D3F710-7B58-485E-8AC0-9C986D142A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762000" y="1432560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B969-1120-4C8A-9253-B5098F5D1224}"/>
              </a:ext>
            </a:extLst>
          </p:cNvPr>
          <p:cNvSpPr txBox="1"/>
          <p:nvPr/>
        </p:nvSpPr>
        <p:spPr>
          <a:xfrm>
            <a:off x="690880" y="49784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목 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C274AC-A7F1-434D-8B65-FC226691A153}"/>
              </a:ext>
            </a:extLst>
          </p:cNvPr>
          <p:cNvGrpSpPr/>
          <p:nvPr/>
        </p:nvGrpSpPr>
        <p:grpSpPr>
          <a:xfrm>
            <a:off x="1975899" y="2167672"/>
            <a:ext cx="2511762" cy="584775"/>
            <a:chOff x="762000" y="1863785"/>
            <a:chExt cx="2511762" cy="5847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D28F61-1A51-429D-A459-3D5A9F641085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97F0557-9BD7-4D9D-B468-B80C2650A1E8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CE47E-55AC-4E84-BE5D-798F3A039D94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  <a:ea typeface="나눔스퀘어_ac" panose="020B0600000101010101" pitchFamily="50" charset="-127"/>
                  </a:rPr>
                  <a:t>1</a:t>
                </a:r>
                <a:endParaRPr lang="ko-KR" altLang="en-US" sz="3200" b="1" dirty="0">
                  <a:solidFill>
                    <a:schemeClr val="accent1"/>
                  </a:solidFill>
                  <a:ea typeface="나눔스퀘어_ac" panose="020B0600000101010101" pitchFamily="50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25649D-112D-4C51-95D6-E20B65A6C2FC}"/>
                </a:ext>
              </a:extLst>
            </p:cNvPr>
            <p:cNvSpPr txBox="1"/>
            <p:nvPr/>
          </p:nvSpPr>
          <p:spPr>
            <a:xfrm>
              <a:off x="1564640" y="1894265"/>
              <a:ext cx="17091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 초 개 </a:t>
              </a:r>
              <a:r>
                <a:rPr lang="ko-KR" altLang="en-US" sz="2800" dirty="0" err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념</a:t>
              </a:r>
              <a:endPara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6BE8EC-E699-4257-94A7-EC70EB7827E6}"/>
              </a:ext>
            </a:extLst>
          </p:cNvPr>
          <p:cNvGrpSpPr/>
          <p:nvPr/>
        </p:nvGrpSpPr>
        <p:grpSpPr>
          <a:xfrm>
            <a:off x="1975899" y="3209646"/>
            <a:ext cx="1705451" cy="584775"/>
            <a:chOff x="762000" y="1863785"/>
            <a:chExt cx="1705451" cy="5847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6F0045-D553-426D-9038-943222D65674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EAD84B-7396-4397-BCFD-C30B22CCCB43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3EDE5-1E6A-432C-8487-05EB221B7AD9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  <a:ea typeface="나눔스퀘어_ac" panose="020B0600000101010101" pitchFamily="50" charset="-127"/>
                  </a:rPr>
                  <a:t>2</a:t>
                </a:r>
                <a:endParaRPr lang="ko-KR" altLang="en-US" sz="3200" b="1" dirty="0">
                  <a:solidFill>
                    <a:schemeClr val="accent1"/>
                  </a:solidFill>
                  <a:ea typeface="나눔스퀘어_ac" panose="020B0600000101010101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B03935-0B53-4F02-9707-BA4BD9B44115}"/>
                </a:ext>
              </a:extLst>
            </p:cNvPr>
            <p:cNvSpPr txBox="1"/>
            <p:nvPr/>
          </p:nvSpPr>
          <p:spPr>
            <a:xfrm>
              <a:off x="1564640" y="1894265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ea typeface="나눔스퀘어_ac" panose="020B0600000101010101" pitchFamily="50" charset="-127"/>
                </a:rPr>
                <a:t>요 약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6342F4-C3BD-4B6C-A776-D333B5B788D0}"/>
              </a:ext>
            </a:extLst>
          </p:cNvPr>
          <p:cNvGrpSpPr/>
          <p:nvPr/>
        </p:nvGrpSpPr>
        <p:grpSpPr>
          <a:xfrm>
            <a:off x="1975899" y="4251620"/>
            <a:ext cx="1723085" cy="584775"/>
            <a:chOff x="762000" y="1863785"/>
            <a:chExt cx="1723085" cy="584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172D2C-CA5B-4376-B2C2-832A7F64DF9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E2E27A1-1C72-4D34-A0AE-2F196BD63C4C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E8A70C-BDC5-4BDC-A295-87B306241E71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  <a:ea typeface="나눔스퀘어_ac" panose="020B0600000101010101" pitchFamily="50" charset="-127"/>
                  </a:rPr>
                  <a:t>3</a:t>
                </a:r>
                <a:endParaRPr lang="ko-KR" altLang="en-US" sz="3200" b="1" dirty="0">
                  <a:solidFill>
                    <a:schemeClr val="accent1"/>
                  </a:solidFill>
                  <a:ea typeface="나눔스퀘어_ac" panose="020B0600000101010101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463DC6-C5E7-41DA-9E6D-1F7700ABCA96}"/>
                </a:ext>
              </a:extLst>
            </p:cNvPr>
            <p:cNvSpPr txBox="1"/>
            <p:nvPr/>
          </p:nvSpPr>
          <p:spPr>
            <a:xfrm>
              <a:off x="1564640" y="1894265"/>
              <a:ext cx="9204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ea typeface="나눔스퀘어_ac" panose="020B0600000101010101" pitchFamily="50" charset="-127"/>
                </a:rPr>
                <a:t>본 문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869F6F-4446-4062-AC7B-CF8940A3CE01}"/>
              </a:ext>
            </a:extLst>
          </p:cNvPr>
          <p:cNvGrpSpPr/>
          <p:nvPr/>
        </p:nvGrpSpPr>
        <p:grpSpPr>
          <a:xfrm>
            <a:off x="1975899" y="5293594"/>
            <a:ext cx="1723085" cy="584775"/>
            <a:chOff x="762000" y="1863785"/>
            <a:chExt cx="1723085" cy="58477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882E21A-5539-482E-A91F-0AD14684AEF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60786BA-13AA-476B-B040-7CD857AA749D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273E6C-7B67-4B1D-9866-2A9D37E7690A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  <a:ea typeface="나눔스퀘어_ac" panose="020B0600000101010101" pitchFamily="50" charset="-127"/>
                  </a:rPr>
                  <a:t>4</a:t>
                </a:r>
                <a:endParaRPr lang="ko-KR" altLang="en-US" sz="3200" b="1" dirty="0">
                  <a:solidFill>
                    <a:schemeClr val="accent1"/>
                  </a:solidFill>
                  <a:ea typeface="나눔스퀘어_ac" panose="020B0600000101010101" pitchFamily="50" charset="-127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3697E1-CB99-45AC-AA1F-448C95570758}"/>
                </a:ext>
              </a:extLst>
            </p:cNvPr>
            <p:cNvSpPr txBox="1"/>
            <p:nvPr/>
          </p:nvSpPr>
          <p:spPr>
            <a:xfrm>
              <a:off x="1564640" y="1894265"/>
              <a:ext cx="9204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ea typeface="나눔스퀘어_ac" panose="020B0600000101010101" pitchFamily="50" charset="-127"/>
                </a:rPr>
                <a:t>정 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067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393">
        <p159:morph option="byObject"/>
      </p:transition>
    </mc:Choice>
    <mc:Fallback xmlns="">
      <p:transition advTm="393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482074" y="956930"/>
            <a:ext cx="11709926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본 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ea typeface="나눔스퀘어_ac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F3C368-007B-4014-BA4C-E697CDB1D0BC}"/>
              </a:ext>
            </a:extLst>
          </p:cNvPr>
          <p:cNvCxnSpPr/>
          <p:nvPr/>
        </p:nvCxnSpPr>
        <p:spPr>
          <a:xfrm>
            <a:off x="745147" y="2040845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EDDE5E4-1BDA-43E8-832C-08BF8CC4D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2" t="27907" r="12343" b="19577"/>
          <a:stretch/>
        </p:blipFill>
        <p:spPr>
          <a:xfrm>
            <a:off x="745147" y="2291406"/>
            <a:ext cx="11185954" cy="40522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A5FEB4-C3D9-486C-AF7A-4D89B04F326E}"/>
              </a:ext>
            </a:extLst>
          </p:cNvPr>
          <p:cNvSpPr txBox="1"/>
          <p:nvPr/>
        </p:nvSpPr>
        <p:spPr>
          <a:xfrm>
            <a:off x="745147" y="1230976"/>
            <a:ext cx="3316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Network Architecture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617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482074" y="956930"/>
            <a:ext cx="11709926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본 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7AFA78-D3DD-4DB5-A1A0-CFAB7569CC7F}"/>
              </a:ext>
            </a:extLst>
          </p:cNvPr>
          <p:cNvSpPr txBox="1"/>
          <p:nvPr/>
        </p:nvSpPr>
        <p:spPr>
          <a:xfrm>
            <a:off x="745147" y="1230976"/>
            <a:ext cx="1872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Experiment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F3C368-007B-4014-BA4C-E697CDB1D0BC}"/>
              </a:ext>
            </a:extLst>
          </p:cNvPr>
          <p:cNvCxnSpPr/>
          <p:nvPr/>
        </p:nvCxnSpPr>
        <p:spPr>
          <a:xfrm>
            <a:off x="745147" y="2040845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F1124A2-1660-4E39-8032-517C369A0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7" t="25579" r="12813" b="22751"/>
          <a:stretch/>
        </p:blipFill>
        <p:spPr>
          <a:xfrm>
            <a:off x="745147" y="2391012"/>
            <a:ext cx="11078482" cy="40097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000E52-8532-4F3E-8C2A-19F92224DF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93" t="80708" r="60469" b="6666"/>
          <a:stretch/>
        </p:blipFill>
        <p:spPr>
          <a:xfrm>
            <a:off x="8154407" y="1171649"/>
            <a:ext cx="3669222" cy="100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482074" y="956930"/>
            <a:ext cx="11709926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본 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7AFA78-D3DD-4DB5-A1A0-CFAB7569CC7F}"/>
              </a:ext>
            </a:extLst>
          </p:cNvPr>
          <p:cNvSpPr txBox="1"/>
          <p:nvPr/>
        </p:nvSpPr>
        <p:spPr>
          <a:xfrm>
            <a:off x="745147" y="1230976"/>
            <a:ext cx="1872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Experiment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F3C368-007B-4014-BA4C-E697CDB1D0BC}"/>
              </a:ext>
            </a:extLst>
          </p:cNvPr>
          <p:cNvCxnSpPr/>
          <p:nvPr/>
        </p:nvCxnSpPr>
        <p:spPr>
          <a:xfrm>
            <a:off x="745147" y="2040845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0AD2B3-8CC0-485E-9828-9469C160B76A}"/>
              </a:ext>
            </a:extLst>
          </p:cNvPr>
          <p:cNvSpPr txBox="1"/>
          <p:nvPr/>
        </p:nvSpPr>
        <p:spPr>
          <a:xfrm>
            <a:off x="729105" y="2223819"/>
            <a:ext cx="5366895" cy="45030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Shortcut connection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identity vs projection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 algn="just">
              <a:lnSpc>
                <a:spcPct val="120000"/>
              </a:lnSpc>
              <a:buAutoNum type="alphaUcParenBoth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zero-padding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통해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dimension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늘려주고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identity mapping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 algn="just">
              <a:lnSpc>
                <a:spcPct val="120000"/>
              </a:lnSpc>
              <a:buAutoNum type="alphaUcParenBoth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dimension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증가할 경우에만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projection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나머지 경우에는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identity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mapping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457200" indent="-457200" algn="just">
              <a:lnSpc>
                <a:spcPct val="120000"/>
              </a:lnSpc>
              <a:buAutoNum type="alphaUcParenBoth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shortcut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대해서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projection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 algn="just">
              <a:lnSpc>
                <a:spcPct val="120000"/>
              </a:lnSpc>
              <a:buAutoNum type="alphaUcParenBoth"/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에러 발생률이 가장 낮긴 하지만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projection shortcut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필수라고 할 정도로의 개선은 아니다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457200" indent="-457200" algn="just">
              <a:lnSpc>
                <a:spcPct val="120000"/>
              </a:lnSpc>
              <a:buAutoNum type="alphaUcParenBoth"/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54F797-BACD-4611-9153-6011CE90AA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7" t="17637" r="33385" b="7942"/>
          <a:stretch/>
        </p:blipFill>
        <p:spPr>
          <a:xfrm>
            <a:off x="6300131" y="2327495"/>
            <a:ext cx="5687738" cy="405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48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482074" y="956930"/>
            <a:ext cx="11709926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본 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7AFA78-D3DD-4DB5-A1A0-CFAB7569CC7F}"/>
              </a:ext>
            </a:extLst>
          </p:cNvPr>
          <p:cNvSpPr txBox="1"/>
          <p:nvPr/>
        </p:nvSpPr>
        <p:spPr>
          <a:xfrm>
            <a:off x="745147" y="1230976"/>
            <a:ext cx="1872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Experiment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F3C368-007B-4014-BA4C-E697CDB1D0BC}"/>
              </a:ext>
            </a:extLst>
          </p:cNvPr>
          <p:cNvCxnSpPr/>
          <p:nvPr/>
        </p:nvCxnSpPr>
        <p:spPr>
          <a:xfrm>
            <a:off x="745147" y="2040845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CEC0187-EF6C-4A16-AB92-768A363D1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93" t="44273" r="52687" b="26446"/>
          <a:stretch/>
        </p:blipFill>
        <p:spPr>
          <a:xfrm>
            <a:off x="745147" y="2211455"/>
            <a:ext cx="5126412" cy="34155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59B467-19A2-4BDE-96C8-080D03F2C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94" t="74413" r="52586" b="4479"/>
          <a:stretch/>
        </p:blipFill>
        <p:spPr>
          <a:xfrm>
            <a:off x="6405998" y="2688114"/>
            <a:ext cx="5126412" cy="24622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0AD2B3-8CC0-485E-9828-9469C160B76A}"/>
              </a:ext>
            </a:extLst>
          </p:cNvPr>
          <p:cNvSpPr txBox="1"/>
          <p:nvPr/>
        </p:nvSpPr>
        <p:spPr>
          <a:xfrm>
            <a:off x="619997" y="6010659"/>
            <a:ext cx="5897784" cy="8097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Resnet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성능이 더 우수하다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Network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깊이가 깊어질수록 성능 향상된다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8883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482074" y="956930"/>
            <a:ext cx="11709926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본 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7AFA78-D3DD-4DB5-A1A0-CFAB7569CC7F}"/>
              </a:ext>
            </a:extLst>
          </p:cNvPr>
          <p:cNvSpPr txBox="1"/>
          <p:nvPr/>
        </p:nvSpPr>
        <p:spPr>
          <a:xfrm>
            <a:off x="745147" y="1230976"/>
            <a:ext cx="1872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Experiment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F3C368-007B-4014-BA4C-E697CDB1D0BC}"/>
              </a:ext>
            </a:extLst>
          </p:cNvPr>
          <p:cNvCxnSpPr/>
          <p:nvPr/>
        </p:nvCxnSpPr>
        <p:spPr>
          <a:xfrm>
            <a:off x="745147" y="2040845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0AD2B3-8CC0-485E-9828-9469C160B76A}"/>
              </a:ext>
            </a:extLst>
          </p:cNvPr>
          <p:cNvSpPr txBox="1"/>
          <p:nvPr/>
        </p:nvSpPr>
        <p:spPr>
          <a:xfrm>
            <a:off x="729105" y="2223819"/>
            <a:ext cx="10980821" cy="19177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101-layer and 152-layer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ResNets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152-layer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ResNets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성능이 더 좋음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기존의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VGG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복잡도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(FLOP)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낮음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39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482074" y="956930"/>
            <a:ext cx="11709926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본 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7AFA78-D3DD-4DB5-A1A0-CFAB7569CC7F}"/>
              </a:ext>
            </a:extLst>
          </p:cNvPr>
          <p:cNvSpPr txBox="1"/>
          <p:nvPr/>
        </p:nvSpPr>
        <p:spPr>
          <a:xfrm>
            <a:off x="745147" y="1230976"/>
            <a:ext cx="1872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Experiment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F3C368-007B-4014-BA4C-E697CDB1D0BC}"/>
              </a:ext>
            </a:extLst>
          </p:cNvPr>
          <p:cNvCxnSpPr/>
          <p:nvPr/>
        </p:nvCxnSpPr>
        <p:spPr>
          <a:xfrm>
            <a:off x="745147" y="2040845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0AD2B3-8CC0-485E-9828-9469C160B76A}"/>
              </a:ext>
            </a:extLst>
          </p:cNvPr>
          <p:cNvSpPr txBox="1"/>
          <p:nvPr/>
        </p:nvSpPr>
        <p:spPr>
          <a:xfrm>
            <a:off x="729106" y="2223819"/>
            <a:ext cx="5110220" cy="33950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CIFAR-10 data set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분석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800100" lvl="1" indent="-342900" algn="just">
              <a:lnSpc>
                <a:spcPct val="120000"/>
              </a:lnSpc>
              <a:buFontTx/>
              <a:buChar char="-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ImageNet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훨씬 작은 크기인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32x32</a:t>
            </a:r>
          </a:p>
          <a:p>
            <a:pPr marL="800100" lvl="1" indent="-342900" algn="just">
              <a:lnSpc>
                <a:spcPct val="120000"/>
              </a:lnSpc>
              <a:buFontTx/>
              <a:buChar char="-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이에 맞게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parameter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수를 더욱더 줄인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별도의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ResNets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고안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800100" lvl="1" indent="-342900" algn="just">
              <a:lnSpc>
                <a:spcPct val="120000"/>
              </a:lnSpc>
              <a:buFontTx/>
              <a:buChar char="-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first layer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conv. layer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800100" lvl="1" indent="-342900" algn="just">
              <a:lnSpc>
                <a:spcPct val="120000"/>
              </a:lnSpc>
              <a:buFontTx/>
              <a:buChar char="-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이어서 각각의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feature map size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가지는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layer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들을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stack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해서 사용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800100" lvl="1" indent="-342900" algn="just">
              <a:lnSpc>
                <a:spcPct val="120000"/>
              </a:lnSpc>
              <a:buFontTx/>
              <a:buChar char="-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마지막으로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fully-connected layer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800100" lvl="1" indent="-342900" algn="just">
              <a:lnSpc>
                <a:spcPct val="120000"/>
              </a:lnSpc>
              <a:buFontTx/>
              <a:buChar char="-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6n+2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layer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54ACEB-08BB-423A-B67C-E8B7C083EF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" t="66199" r="48290" b="13953"/>
          <a:stretch/>
        </p:blipFill>
        <p:spPr>
          <a:xfrm>
            <a:off x="1512780" y="5627024"/>
            <a:ext cx="4754862" cy="11115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55CA0F-E0F3-4398-95CA-F118A17F56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58" t="23625" r="13947" b="15789"/>
          <a:stretch/>
        </p:blipFill>
        <p:spPr>
          <a:xfrm>
            <a:off x="6609752" y="1877510"/>
            <a:ext cx="5405380" cy="48610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EBF361-E00A-45D0-8540-95E11E53B464}"/>
              </a:ext>
            </a:extLst>
          </p:cNvPr>
          <p:cNvSpPr txBox="1"/>
          <p:nvPr/>
        </p:nvSpPr>
        <p:spPr>
          <a:xfrm>
            <a:off x="6609752" y="1423534"/>
            <a:ext cx="5582248" cy="3707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기존의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networks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parameter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수는 줄었지만 성능은 더 좋아짐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6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960CE2D-39D4-4FD3-9096-278D98ED70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Part 4,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ea typeface="나눔스퀘어_ac" panose="020B0600000101010101" pitchFamily="50" charset="-127"/>
              </a:rPr>
              <a:t>정 리</a:t>
            </a:r>
          </a:p>
        </p:txBody>
      </p:sp>
    </p:spTree>
    <p:extLst>
      <p:ext uri="{BB962C8B-B14F-4D97-AF65-F5344CB8AC3E}">
        <p14:creationId xmlns:p14="http://schemas.microsoft.com/office/powerpoint/2010/main" val="1747645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정  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ea typeface="나눔스퀘어_ac" panose="020B0600000101010101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8AC441A-4400-47F5-9EE6-0FAA046EFB1D}"/>
              </a:ext>
            </a:extLst>
          </p:cNvPr>
          <p:cNvCxnSpPr>
            <a:cxnSpLocks/>
          </p:cNvCxnSpPr>
          <p:nvPr/>
        </p:nvCxnSpPr>
        <p:spPr>
          <a:xfrm>
            <a:off x="271249" y="2893946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64FC01F-EF01-447E-87DC-0C61E61FC970}"/>
              </a:ext>
            </a:extLst>
          </p:cNvPr>
          <p:cNvCxnSpPr>
            <a:cxnSpLocks/>
          </p:cNvCxnSpPr>
          <p:nvPr/>
        </p:nvCxnSpPr>
        <p:spPr>
          <a:xfrm>
            <a:off x="271249" y="4840452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309001" y="1175332"/>
            <a:ext cx="11389012" cy="1200329"/>
            <a:chOff x="1537048" y="1513659"/>
            <a:chExt cx="10766289" cy="120032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61A377-4BA4-4A78-AF3E-D3A3C81EB450}"/>
                </a:ext>
              </a:extLst>
            </p:cNvPr>
            <p:cNvSpPr txBox="1"/>
            <p:nvPr/>
          </p:nvSpPr>
          <p:spPr>
            <a:xfrm>
              <a:off x="1537048" y="1559825"/>
              <a:ext cx="538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ea typeface="나눔스퀘어_ac" panose="020B0600000101010101" pitchFamily="50" charset="-127"/>
                </a:rPr>
                <a:t>001</a:t>
              </a:r>
              <a:endParaRPr lang="ko-KR" altLang="en-US" dirty="0">
                <a:ea typeface="나눔스퀘어_ac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2387653" y="1559825"/>
              <a:ext cx="429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ea typeface="나눔스퀘어_ac" panose="020B0600000101010101" pitchFamily="50" charset="-127"/>
                </a:rPr>
                <a:t>&gt;&gt;</a:t>
              </a:r>
              <a:endParaRPr lang="ko-KR" altLang="en-US" dirty="0">
                <a:ea typeface="나눔스퀘어_ac" panose="020B060000010101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658FE72-0984-4D30-B113-1B6B4B454C1D}"/>
                    </a:ext>
                  </a:extLst>
                </p:cNvPr>
                <p:cNvSpPr txBox="1"/>
                <p:nvPr/>
              </p:nvSpPr>
              <p:spPr>
                <a:xfrm>
                  <a:off x="3076353" y="1513659"/>
                  <a:ext cx="9226984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dirty="0" err="1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ResNets</a:t>
                  </a:r>
                  <a:r>
                    <a:rPr lang="ko-KR" altLang="en-US" sz="24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은 기존의 </a:t>
                  </a:r>
                  <a:r>
                    <a:rPr lang="en-US" altLang="ko-KR" sz="24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networks</a:t>
                  </a:r>
                  <a:r>
                    <a:rPr lang="ko-KR" altLang="en-US" sz="24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와 달리</a:t>
                  </a:r>
                  <a:r>
                    <a:rPr lang="en-US" altLang="ko-KR" sz="24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,</a:t>
                  </a:r>
                </a:p>
                <a:p>
                  <a14:m>
                    <m:oMath xmlns:m="http://schemas.openxmlformats.org/officeDocument/2006/math">
                      <m:r>
                        <a:rPr lang="en-US" altLang="ko-KR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en-US" altLang="ko-KR" sz="2400" i="1" dirty="0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dPr>
                        <m:e>
                          <m:r>
                            <a:rPr lang="ko-KR" alt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𝓍</m:t>
                          </m:r>
                        </m:e>
                      </m:d>
                      <m:r>
                        <a:rPr lang="en-US" altLang="ko-KR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</m:oMath>
                  </a14:m>
                  <a:r>
                    <a:rPr lang="en-US" altLang="ko-KR" sz="24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(shortcut connection)</a:t>
                  </a:r>
                  <a:r>
                    <a:rPr lang="ko-KR" altLang="en-US" sz="24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를 학습함으로써 학습 난이도를 낮추었다</a:t>
                  </a:r>
                  <a:r>
                    <a:rPr lang="en-US" altLang="ko-KR" sz="24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.</a:t>
                  </a:r>
                </a:p>
                <a:p>
                  <a:endParaRPr lang="en-US" altLang="ko-KR" sz="2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658FE72-0984-4D30-B113-1B6B4B454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353" y="1513659"/>
                  <a:ext cx="9226984" cy="1200329"/>
                </a:xfrm>
                <a:prstGeom prst="rect">
                  <a:avLst/>
                </a:prstGeom>
                <a:blipFill>
                  <a:blip r:embed="rId2"/>
                  <a:stretch>
                    <a:fillRect l="-999" t="-40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57B91E6-C093-4688-958D-32BA63EEA22F}"/>
              </a:ext>
            </a:extLst>
          </p:cNvPr>
          <p:cNvGrpSpPr/>
          <p:nvPr/>
        </p:nvGrpSpPr>
        <p:grpSpPr>
          <a:xfrm>
            <a:off x="309001" y="3121837"/>
            <a:ext cx="11389012" cy="461665"/>
            <a:chOff x="1537048" y="1513659"/>
            <a:chExt cx="10766289" cy="46166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7B933C-42FC-454D-AF50-6B9260673A5E}"/>
                </a:ext>
              </a:extLst>
            </p:cNvPr>
            <p:cNvSpPr txBox="1"/>
            <p:nvPr/>
          </p:nvSpPr>
          <p:spPr>
            <a:xfrm>
              <a:off x="1537048" y="1559825"/>
              <a:ext cx="538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ea typeface="나눔스퀘어_ac" panose="020B0600000101010101" pitchFamily="50" charset="-127"/>
                </a:rPr>
                <a:t>002</a:t>
              </a:r>
              <a:endParaRPr lang="ko-KR" altLang="en-US" dirty="0">
                <a:ea typeface="나눔스퀘어_ac" panose="020B0600000101010101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ECC35C-40B7-4E12-A8D6-712DF27992F5}"/>
                </a:ext>
              </a:extLst>
            </p:cNvPr>
            <p:cNvSpPr txBox="1"/>
            <p:nvPr/>
          </p:nvSpPr>
          <p:spPr>
            <a:xfrm>
              <a:off x="2387653" y="1559825"/>
              <a:ext cx="429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ea typeface="나눔스퀘어_ac" panose="020B0600000101010101" pitchFamily="50" charset="-127"/>
                </a:rPr>
                <a:t>&gt;&gt;</a:t>
              </a:r>
              <a:endParaRPr lang="ko-KR" altLang="en-US" dirty="0">
                <a:ea typeface="나눔스퀘어_ac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8E69822-967C-4C52-9C2A-CF25C08AA9CA}"/>
                </a:ext>
              </a:extLst>
            </p:cNvPr>
            <p:cNvSpPr txBox="1"/>
            <p:nvPr/>
          </p:nvSpPr>
          <p:spPr>
            <a:xfrm>
              <a:off x="3076354" y="1513659"/>
              <a:ext cx="92269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networks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의 깊이가 깊어질수록 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error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발생률 낮아지고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accuracy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높아진다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71B5C3B-5FA7-46A7-A5D6-B67BC3E44535}"/>
              </a:ext>
            </a:extLst>
          </p:cNvPr>
          <p:cNvGrpSpPr/>
          <p:nvPr/>
        </p:nvGrpSpPr>
        <p:grpSpPr>
          <a:xfrm>
            <a:off x="309001" y="5038902"/>
            <a:ext cx="11389012" cy="1569660"/>
            <a:chOff x="1537048" y="1513659"/>
            <a:chExt cx="10766289" cy="156966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230940C-36B5-40C1-B115-A13B9F9496A4}"/>
                </a:ext>
              </a:extLst>
            </p:cNvPr>
            <p:cNvSpPr txBox="1"/>
            <p:nvPr/>
          </p:nvSpPr>
          <p:spPr>
            <a:xfrm>
              <a:off x="1537048" y="1559825"/>
              <a:ext cx="538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ea typeface="나눔스퀘어_ac" panose="020B0600000101010101" pitchFamily="50" charset="-127"/>
                </a:rPr>
                <a:t>003</a:t>
              </a:r>
              <a:endParaRPr lang="ko-KR" altLang="en-US" dirty="0">
                <a:ea typeface="나눔스퀘어_ac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AC153C-58C3-4AD6-9529-916E8284434D}"/>
                </a:ext>
              </a:extLst>
            </p:cNvPr>
            <p:cNvSpPr txBox="1"/>
            <p:nvPr/>
          </p:nvSpPr>
          <p:spPr>
            <a:xfrm>
              <a:off x="2387653" y="1559825"/>
              <a:ext cx="429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ea typeface="나눔스퀘어_ac" panose="020B0600000101010101" pitchFamily="50" charset="-127"/>
                </a:rPr>
                <a:t>&gt;&gt;</a:t>
              </a:r>
              <a:endParaRPr lang="ko-KR" altLang="en-US" dirty="0">
                <a:ea typeface="나눔스퀘어_ac" panose="020B06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089D052-5A1A-40EB-B2DF-DB1CC389E813}"/>
                </a:ext>
              </a:extLst>
            </p:cNvPr>
            <p:cNvSpPr txBox="1"/>
            <p:nvPr/>
          </p:nvSpPr>
          <p:spPr>
            <a:xfrm>
              <a:off x="3076354" y="1513659"/>
              <a:ext cx="922698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image classification(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이미지 분류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뿐만 아니라</a:t>
              </a:r>
            </a:p>
            <a:p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object detection(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객체 탐지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), segmentation(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영상 분할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등 다양한 분야에서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다양한 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data set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에 적용할 수 있다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618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A66CBC-A9FA-4730-8CCB-FDF9936382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800A33A1-991F-4F95-9726-983DC807FE91}"/>
              </a:ext>
            </a:extLst>
          </p:cNvPr>
          <p:cNvSpPr/>
          <p:nvPr/>
        </p:nvSpPr>
        <p:spPr>
          <a:xfrm>
            <a:off x="4369981" y="2413591"/>
            <a:ext cx="5837275" cy="1935125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0CA64-932C-48A0-A49F-C439A2012AFC}"/>
              </a:ext>
            </a:extLst>
          </p:cNvPr>
          <p:cNvSpPr txBox="1"/>
          <p:nvPr/>
        </p:nvSpPr>
        <p:spPr>
          <a:xfrm>
            <a:off x="6506544" y="2996432"/>
            <a:ext cx="15641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 &amp; A</a:t>
            </a:r>
            <a:endParaRPr lang="ko-KR" altLang="en-US" sz="44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8727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3CEB3-DF40-4E15-BE4F-B1699EF77E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6B4891-F735-4F6E-8651-1E6F56C7C58A}"/>
              </a:ext>
            </a:extLst>
          </p:cNvPr>
          <p:cNvSpPr txBox="1"/>
          <p:nvPr/>
        </p:nvSpPr>
        <p:spPr>
          <a:xfrm>
            <a:off x="2836582" y="2290226"/>
            <a:ext cx="6518836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spc="600" dirty="0">
                <a:solidFill>
                  <a:srgbClr val="4F4F4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Thank you</a:t>
            </a:r>
          </a:p>
          <a:p>
            <a:pPr algn="ctr"/>
            <a:r>
              <a:rPr lang="ko-KR" altLang="en-US" sz="5400" b="1" spc="600" dirty="0">
                <a:solidFill>
                  <a:srgbClr val="4F4F4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감사합니다</a:t>
            </a:r>
            <a:r>
              <a:rPr lang="en-US" altLang="ko-KR" sz="5400" b="1" spc="600" dirty="0">
                <a:solidFill>
                  <a:srgbClr val="4F4F4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5400" b="1" spc="600" dirty="0">
              <a:solidFill>
                <a:srgbClr val="4F4F4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14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094099-0248-404A-8CDB-139F043EDB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7630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Part 1,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763000" y="3424536"/>
            <a:ext cx="1737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ea typeface="나눔스퀘어_ac" panose="020B0600000101010101" pitchFamily="50" charset="-127"/>
              </a:rPr>
              <a:t>기 초 개 </a:t>
            </a:r>
            <a:r>
              <a:rPr lang="ko-KR" altLang="en-US" sz="2800" dirty="0" err="1">
                <a:solidFill>
                  <a:schemeClr val="accent6">
                    <a:lumMod val="40000"/>
                    <a:lumOff val="60000"/>
                  </a:schemeClr>
                </a:solidFill>
                <a:ea typeface="나눔스퀘어_ac" panose="020B0600000101010101" pitchFamily="50" charset="-127"/>
              </a:rPr>
              <a:t>념</a:t>
            </a:r>
            <a:endParaRPr lang="ko-KR" altLang="en-US" sz="2800" dirty="0">
              <a:solidFill>
                <a:schemeClr val="accent6">
                  <a:lumMod val="40000"/>
                  <a:lumOff val="60000"/>
                </a:schemeClr>
              </a:solidFill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9496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345">
        <p159:morph option="byObject"/>
      </p:transition>
    </mc:Choice>
    <mc:Fallback xmlns="">
      <p:transition advTm="345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482074" y="956930"/>
            <a:ext cx="11709926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기 초 개 </a:t>
            </a:r>
            <a:r>
              <a:rPr lang="ko-KR" alt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념</a:t>
            </a:r>
            <a:endParaRPr lang="ko-KR" altLang="en-US" sz="3600" spc="600" dirty="0">
              <a:solidFill>
                <a:schemeClr val="accent2">
                  <a:lumMod val="60000"/>
                  <a:lumOff val="40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80290" y="2265940"/>
            <a:ext cx="11174826" cy="8097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일반적으로 레이어가 깊어질수록 채널의 수가 많아지고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너비와 높이는 줄어든다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컨볼루션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레이어의 서로 다른 필터들은 각각 다른 특징 값을 추출하도록 학습된다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745147" y="1230976"/>
            <a:ext cx="6632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Convolutional Neural Networks (CNN)</a:t>
            </a:r>
            <a:endParaRPr lang="ko-KR" altLang="en-US" sz="3200" spc="-15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745147" y="2040845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FA50662-8C61-4E70-84A4-54A82670D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0" t="36323" r="12105" b="12048"/>
          <a:stretch/>
        </p:blipFill>
        <p:spPr>
          <a:xfrm>
            <a:off x="1451810" y="3137048"/>
            <a:ext cx="9288379" cy="354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65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9">
        <p159:morph option="byObject"/>
      </p:transition>
    </mc:Choice>
    <mc:Fallback xmlns="">
      <p:transition advTm="509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482074" y="956930"/>
            <a:ext cx="11709926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기 초 개 </a:t>
            </a:r>
            <a:r>
              <a:rPr lang="ko-KR" alt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념</a:t>
            </a:r>
            <a:endParaRPr lang="ko-KR" altLang="en-US" sz="3600" spc="600" dirty="0">
              <a:solidFill>
                <a:schemeClr val="accent2">
                  <a:lumMod val="60000"/>
                  <a:lumOff val="40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80290" y="2265940"/>
            <a:ext cx="11174826" cy="4403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3x3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컨볼루션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필터를 이용하여 레이어의 깊이를 늘려 우수한 성능을 가진다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745147" y="1230976"/>
            <a:ext cx="11126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Very Deep Convolutional Networks for Large-Scale Image Recognition (VGG)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745147" y="2040845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B480513-2330-4B38-9FAB-55F3C4E6C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6" t="29759" r="10527" b="11345"/>
          <a:stretch/>
        </p:blipFill>
        <p:spPr>
          <a:xfrm>
            <a:off x="1302543" y="2706317"/>
            <a:ext cx="10068988" cy="403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0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CE5FB80-243E-4DC3-A0B3-8B0C5C60F3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7630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Part 2,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823158" y="3424536"/>
            <a:ext cx="200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요 약</a:t>
            </a:r>
          </a:p>
        </p:txBody>
      </p:sp>
    </p:spTree>
    <p:extLst>
      <p:ext uri="{BB962C8B-B14F-4D97-AF65-F5344CB8AC3E}">
        <p14:creationId xmlns:p14="http://schemas.microsoft.com/office/powerpoint/2010/main" val="233969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482074" y="956930"/>
            <a:ext cx="11709926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요 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80290" y="1249490"/>
            <a:ext cx="11174826" cy="50200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Residual learning framework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training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난이도 ↓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layer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깊이는 ↑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accuracy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↑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기존의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VGG nets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더 깊지만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덜 복잡함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훨씬 깊은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network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학습할 수 있어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2000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image classification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 분류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뿐만 아니라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 detection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 탐지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en-US" altLang="ko-KR" sz="2000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segmentation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 분할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같은 분야에서도 좋은 성능을 나타냄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9843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DD45BE-C4D8-40BE-A1B6-D0176CA08E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641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ea typeface="나눔스퀘어_ac" panose="020B0600000101010101" pitchFamily="50" charset="-127"/>
              </a:rPr>
              <a:t>Part 3,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ea typeface="나눔스퀘어_ac" panose="020B0600000101010101" pitchFamily="50" charset="-127"/>
              </a:rPr>
              <a:t>본 문</a:t>
            </a:r>
          </a:p>
        </p:txBody>
      </p:sp>
    </p:spTree>
    <p:extLst>
      <p:ext uri="{BB962C8B-B14F-4D97-AF65-F5344CB8AC3E}">
        <p14:creationId xmlns:p14="http://schemas.microsoft.com/office/powerpoint/2010/main" val="3112975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4656343" y="735955"/>
            <a:ext cx="287931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b="1" dirty="0">
                <a:solidFill>
                  <a:srgbClr val="3D3D3D"/>
                </a:solidFill>
                <a:ea typeface="나눔스퀘어_ac" panose="020B0600000101010101" pitchFamily="50" charset="-127"/>
              </a:rPr>
              <a:t>?</a:t>
            </a:r>
            <a:endParaRPr lang="ko-KR" altLang="en-US" sz="34400" b="1" dirty="0">
              <a:solidFill>
                <a:srgbClr val="3D3D3D"/>
              </a:solidFill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729</Words>
  <Application>Microsoft Office PowerPoint</Application>
  <PresentationFormat>와이드스크린</PresentationFormat>
  <Paragraphs>161</Paragraphs>
  <Slides>29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나눔스퀘어_ac</vt:lpstr>
      <vt:lpstr>나눔스퀘어_ac Bold</vt:lpstr>
      <vt:lpstr>맑은 고딕</vt:lpstr>
      <vt:lpstr>Arial</vt:lpstr>
      <vt:lpstr>Arial Black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김채원</cp:lastModifiedBy>
  <cp:revision>72</cp:revision>
  <dcterms:created xsi:type="dcterms:W3CDTF">2020-05-25T00:38:46Z</dcterms:created>
  <dcterms:modified xsi:type="dcterms:W3CDTF">2021-05-10T20:23:20Z</dcterms:modified>
</cp:coreProperties>
</file>